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81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82" r:id="rId17"/>
    <p:sldId id="272" r:id="rId18"/>
    <p:sldId id="273" r:id="rId19"/>
    <p:sldId id="283" r:id="rId20"/>
    <p:sldId id="274" r:id="rId21"/>
    <p:sldId id="276" r:id="rId22"/>
    <p:sldId id="277" r:id="rId23"/>
    <p:sldId id="278" r:id="rId24"/>
    <p:sldId id="279" r:id="rId25"/>
    <p:sldId id="280" r:id="rId26"/>
    <p:sldId id="286" r:id="rId27"/>
    <p:sldId id="284" r:id="rId28"/>
    <p:sldId id="285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89" autoAdjust="0"/>
  </p:normalViewPr>
  <p:slideViewPr>
    <p:cSldViewPr>
      <p:cViewPr varScale="1">
        <p:scale>
          <a:sx n="57" d="100"/>
          <a:sy n="57" d="100"/>
        </p:scale>
        <p:origin x="-166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922074-505A-4916-B5F4-CA4A08404903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D4BF9-2D85-4527-A7C8-455DA8BDFD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8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Особую роль в своей работе я отвожу развивающим играм В.В.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Воскобовича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У них широкий возрастной диапазон. Игра начинается с простого манипулирования, а затем усложняется за счет большого количества разнообразных игровых заданий и упражнений.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Занимаясь только с одним игровым пособием, ребенок имеет возможность проявлять свое творчество, всесторонне развиваться и осваивать большое количество образовательных задач (знакомиться с цифрами или буквами, цветом или формой, счетом и т.д.).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нижней части поля есть подвижная линейка. Передвигая линейки, можно моделировать геометрические и составные фигуры. Например, взрослый на линейке может выложить фигуру «грибок», а ребенку необходимо найти на игровом поле получившуюся фигуру и вложить ее в ячейку. К тому же у ребенка можно спросить из каких геометрических фигур состоит «грибок».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Логоформочки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способствуют развитию у детей внимания, памяти, логического мышления, воображения, мелкой моторики рук.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Ребенок научится анализировать, сравнивать, объединять части в целое.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Палочки восьмёрки с одной стороны радужные (окрашены в цвета радуги), с другой - одноцветные. Цветные палочки должны располагаться в определенной последовательности.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Занятие математикой с волшебной восьмёркой превратится в увлекательную игру. "Волшебная Восьмерка"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Воскобовича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помогает развить у ребенка память, внимание, воображение, мелкую моторику рук, пространственное и логическое мышление, умение считать, составлять цифры и образные фигуры.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Первая степень - это когда ребенок  конструирует цифры по схеме: от 0 до 9 из однотонных деталей. Вторая степень сложности - это умение конструирования цифр по словесной модели. Для этого учим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 детьми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считалку-шифр. В ней каждое слово соответствует не только определенной детали в цифрах, но и цвета детали. Когда ребенок поймет и запомнит эту закономерность, можно будет загадывать цифры, шифруя их словами считалки или цветами радуги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Игровизор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- это интеллектуальный тренажёр. Он представляет собой прозрачную папку, куда вкладываются листы с заданиями, дети выполняют задания фломастером на водной основе, который оставляет яркий след, но легко стирается бумажной салфеткой, что позволяет многократно использовать листы-задания.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Игровизор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направлен на различные аспекты детского развития – математика, подготовка к чтению, знакомство с окружающим, экология, художественная деятельность, способствует развитию творческого воображения, логического мышления и памяти.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Виды выполнения заданий на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Игровизоре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»: выделение, соединение, обводка по контуру, штриховка, дорисовка, рисование и т. 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Готовясь к занятию,  продумываю назначение и целесообразность данного задания, выбираю вариант, который выполнит цель, заложенную в занятии.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Игровизор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можно использовать с младшей группы детского сада и до подготовительной к школе группе.  Очень важный плюс в вариативности игр, т. е. один лист-задание можно использовать по разным направлениям. 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Игры на развитие мелкой моторике, сортировка элементов по цветам, величине, форме,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конструирование по образцу или схеме.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 со сказочными персонажами, в том числе Радужными гномами, конструирование по образцу.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своей работе я использую такие игры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Воскобовича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кораблик Брызг-Брызг, игровой двухцветный квадрат, прозрачный квадрат, волшебная восьмёрка, математические корзинки,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логоформочки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геоконт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игровизор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Каждая игра имеет свои отличительные конструктивные элементы, решает определенные образовательные задачи.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Крепление нужных фигур по цвету, форме, размеру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дорожки по размеру или цвету,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Когда ребятами освоены принципы игры с фигурами (конструирование различными способами), пособия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Воскобовича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храню в игровом уголке, чтобы дети использовали их в самостоятельной деятельности.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Самостоятельная игровая деятельность с пособиями означает максимальную заинтересованность детей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Пособие представляет собой кораблик с семью мачтами. На каждой из них размещаются флажки в соответствии с цветами радуги. Количество флажков отражает порядковый номер мачты. Мы собираем с детьми флажки по заданию - расположение флажков матросская тельняшка (горизонтальное), радуга (вертикальное) и пёстрое одеяло (по замыслу). Детям интереснее не просто показать или снять флажок по заданию, а убедиться в правильности выполнения.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«Покажи флажок»:</a:t>
            </a:r>
            <a:r>
              <a:rPr lang="ru-RU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 На третьей мачте второй снизу.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2. На самой высокой мачте четвертый сверху.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                     3. Какие флажки расположены правее красного флажка? И т.д.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начальном уровне ребенку предлагаю собрать фрагменты фигур в единое целое. Затем задания усложняю. Дети, используя схемы, собирают различные образы фигур и предметов.  Легче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усваивают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цвета и формы, развивают умения сравнивать и анализировать, формируют понятия целое и части.  В ходе игры развивается воображение, фантазия, ловкость рук.</a:t>
            </a:r>
          </a:p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обучающая игра, с помощью которой ребенок осваивает состав числа в пределах пяти, учится считать, складывать и вычитать, знакомимся с такими понятиями, как полное, неполное и пустое множество.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Интересной для детей является игра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Геоконт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- представляет собой дощечку с нанесенной на неё координатной сеткой. На игровом поле закреплены пластмассовые гвоздики, на которые натягиваются разноцветные резинки. В результате такого конструирования по показу взрослого, по схеме-образцу, словесной модели, словесному алгоритму или собственному замыслу получаются предметные силуэты, геометрические фигуры, узоры, цифры, буквы. Детям нравится создавать свои паутинки, узоры, геометрические фигуры.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результате игр с "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геоконтом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" у детей развивается моторика кисти и пальчиков, сенсорные способности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(освоение цвета, формы, величины),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мыслительные процессы (конструирование по словесной модели, построение симметричных и несимметричных фигур, поиск и установление закономерностей), творчество.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Некоторые дети берут схемы, пытаются сделать простейшие фигуры. Также использую в подгрупповой и индивидуальной работе - читаю детям схему, они делают на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геоконтах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фигуры. Схему читаю по цветам гвоздиков. Помогают в закреплении математических представлений и чудо конструкторы.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Игра представляет собой 32 жестких треугольника, наклеенных с двух сторон на расстоянии 3-5 мм друг от друга на гибкую тканевую основу. «Квадрат» легко трансформируется: его можно складывать по линиям сгиба в разных направлениях по принципу «оригами» для получения объемных и плоскостных фигур. Игру сопровождает методическая сказка «Тайна Ворона Метра или сказка об удивительных превращениях Квадрата».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Сначала дети знакомились с квадратом, сгибали его по вертикали, по горизонтали, отгибали и загибали уголки. Потом складывали  квадрат, прямоугольник, треугольники разных размеров. Далее приступали к игре на трансформацию фигур. Сначала я  читала сказку и  показывала, как складывать квадрат, чтоб получилась заданная фигура. А потом, дети сами догадывались о последовательности действий, используя схему сложения.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свободное время дети с удовольствием берут игровой квадрат, складывают фигуры по схемам (у многих детей есть любимые фигуры), придумывают свои, обыгрывают их.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Этот квадрат-головоломка позволяет не только поиграть, а еще развивает пространственное воображение и творчество,</a:t>
            </a:r>
            <a:r>
              <a:rPr lang="ru-RU" sz="1200" baseline="0" dirty="0" smtClean="0">
                <a:latin typeface="Times New Roman" pitchFamily="18" charset="0"/>
                <a:cs typeface="Times New Roman" pitchFamily="18" charset="0"/>
              </a:rPr>
              <a:t> мелкую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моторику, знакомит с основами геометрии,  счетным материалом, не имеет ограничений по возрасту.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Поле игры разделено на квадраты 3х3 и подвижную линейку, которая находится снизу. В комплекте есть 3 геометрические фигуры красного цвета – эталонные фигуры (круг, треугольник, квадрат) и 6 составных фигур зеленого цвета (они получены в результате соединения верхней и нижней части эталонных фигур).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AD4BF9-2D85-4527-A7C8-455DA8BDFD9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12858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67544" y="627080"/>
            <a:ext cx="8676456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Муниципальное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бюджетное дошкольное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образовательное учреждение: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етский сад «Рыбка»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города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Асино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Томской области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4764" y="3789040"/>
            <a:ext cx="6375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Воспитатель: </a:t>
            </a:r>
          </a:p>
          <a:p>
            <a:pPr algn="r"/>
            <a:r>
              <a:rPr lang="ru-RU" sz="2800" dirty="0" err="1" smtClean="0"/>
              <a:t>Тазарачева</a:t>
            </a:r>
            <a:r>
              <a:rPr lang="ru-RU" sz="2800" dirty="0" smtClean="0"/>
              <a:t> Галина </a:t>
            </a:r>
            <a:r>
              <a:rPr lang="ru-RU" sz="2800" dirty="0" smtClean="0"/>
              <a:t>Анатольевна,</a:t>
            </a:r>
          </a:p>
          <a:p>
            <a:pPr algn="r"/>
            <a:r>
              <a:rPr lang="ru-RU" sz="1600" dirty="0"/>
              <a:t>п</a:t>
            </a:r>
            <a:r>
              <a:rPr lang="ru-RU" sz="1600" dirty="0" smtClean="0"/>
              <a:t>едагог первой квалификационной категории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566124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Август, 2020г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9" y="785794"/>
            <a:ext cx="80010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" name="Picture 2" descr="C:\Users\USER\Desktop\IMG_20200813_091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73122">
            <a:off x="285720" y="214290"/>
            <a:ext cx="4679551" cy="3786214"/>
          </a:xfrm>
          <a:prstGeom prst="rect">
            <a:avLst/>
          </a:prstGeom>
          <a:noFill/>
        </p:spPr>
      </p:pic>
      <p:pic>
        <p:nvPicPr>
          <p:cNvPr id="4" name="Picture 2" descr="C:\Users\USER\Desktop\фото авг\IMG_20200813_0911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9274">
            <a:off x="5452000" y="1856920"/>
            <a:ext cx="3394034" cy="4525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2976" y="928670"/>
            <a:ext cx="5286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/>
              <a:t>Логоформочки</a:t>
            </a:r>
            <a:r>
              <a:rPr lang="ru-RU" sz="2800" b="1" dirty="0" smtClean="0"/>
              <a:t>    </a:t>
            </a:r>
            <a:r>
              <a:rPr lang="ru-RU" sz="2800" b="1" dirty="0" err="1" smtClean="0"/>
              <a:t>Воскобовича</a:t>
            </a:r>
            <a:endParaRPr lang="ru-RU" sz="2800" dirty="0" smtClean="0"/>
          </a:p>
          <a:p>
            <a:endParaRPr lang="ru-RU" sz="2800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6" name="rectole0000000005"/>
          <p:cNvGraphicFramePr>
            <a:graphicFrameLocks noChangeAspect="1"/>
          </p:cNvGraphicFramePr>
          <p:nvPr/>
        </p:nvGraphicFramePr>
        <p:xfrm>
          <a:off x="5500694" y="3058988"/>
          <a:ext cx="2857520" cy="3370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8" name="Картинка" r:id="rId4" imgW="1904762" imgH="1904762" progId="StaticMetafile">
                  <p:embed/>
                </p:oleObj>
              </mc:Choice>
              <mc:Fallback>
                <p:oleObj name="Картинка" r:id="rId4" imgW="1904762" imgH="1904762" progId="StaticMetafile">
                  <p:embed/>
                  <p:pic>
                    <p:nvPicPr>
                      <p:cNvPr id="0" name="rectole00000000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94" y="3058988"/>
                        <a:ext cx="2857520" cy="33704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USER\Desktop\фото авг\IMG_20200814_092950.jpg"/>
          <p:cNvPicPr>
            <a:picLocks noChangeAspect="1" noChangeArrowheads="1"/>
          </p:cNvPicPr>
          <p:nvPr/>
        </p:nvPicPr>
        <p:blipFill>
          <a:blip r:embed="rId6" cstate="print"/>
          <a:srcRect t="17308" r="28205" b="28846"/>
          <a:stretch>
            <a:fillRect/>
          </a:stretch>
        </p:blipFill>
        <p:spPr bwMode="auto">
          <a:xfrm>
            <a:off x="1928794" y="1857364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 descr="C:\Users\USER\Desktop\фото авг\IMG_20200814_09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2610">
            <a:off x="456820" y="321622"/>
            <a:ext cx="4006326" cy="4055170"/>
          </a:xfrm>
          <a:prstGeom prst="rect">
            <a:avLst/>
          </a:prstGeom>
          <a:noFill/>
        </p:spPr>
      </p:pic>
      <p:pic>
        <p:nvPicPr>
          <p:cNvPr id="3" name="Picture 3" descr="C:\Users\USER\Desktop\фото авг\IMG_20200814_093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2440">
            <a:off x="5071658" y="1745862"/>
            <a:ext cx="3575078" cy="47667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5852" y="428605"/>
            <a:ext cx="69294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Логоформочек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Воскобовича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есть еще одно достоинство –фигурки могут служить раскрасками, их можно обводить и разукрашивать, рисовать с помощью них различные сюжеты. </a:t>
            </a: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Users\USER\Desktop\фото авг\IMG_20200814_0931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131" y="2567389"/>
            <a:ext cx="4065943" cy="4115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1538" y="285728"/>
            <a:ext cx="7429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"Волшебная Восьмерка" </a:t>
            </a:r>
          </a:p>
          <a:p>
            <a:pPr algn="just"/>
            <a:r>
              <a:rPr lang="ru-RU" sz="2800" dirty="0" smtClean="0"/>
              <a:t>     Знакомство ребенка с цифрами при помощи этого необычного пособия доставит ему истинное удовольствие. </a:t>
            </a:r>
          </a:p>
          <a:p>
            <a:pPr algn="just"/>
            <a:r>
              <a:rPr lang="ru-RU" sz="2800" dirty="0" smtClean="0"/>
              <a:t> </a:t>
            </a:r>
          </a:p>
          <a:p>
            <a:endParaRPr lang="ru-RU" sz="2800" dirty="0"/>
          </a:p>
        </p:txBody>
      </p:sp>
      <p:pic>
        <p:nvPicPr>
          <p:cNvPr id="3" name="Picture 2" descr="C:\Users\USER\Desktop\фото авг\IMG_20200815_22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9572" y="2214554"/>
            <a:ext cx="5007262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фото авг\IMG_20200815_22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25006"/>
            <a:ext cx="6143668" cy="555609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42910" y="5786454"/>
            <a:ext cx="8501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Мои </a:t>
            </a:r>
            <a:r>
              <a:rPr lang="ru-RU" sz="2800" dirty="0" smtClean="0"/>
              <a:t>воспитанники </a:t>
            </a:r>
            <a:r>
              <a:rPr lang="ru-RU" sz="2800" dirty="0" smtClean="0"/>
              <a:t>выкладывают цифры </a:t>
            </a:r>
          </a:p>
          <a:p>
            <a:pPr algn="ctr"/>
            <a:r>
              <a:rPr lang="ru-RU" sz="2800" dirty="0" smtClean="0"/>
              <a:t>одноцветными  и цветными палочками </a:t>
            </a: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USER\Desktop\фото авг\IMG_20200826_19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6977">
            <a:off x="428596" y="428604"/>
            <a:ext cx="3571868" cy="3772452"/>
          </a:xfrm>
          <a:prstGeom prst="rect">
            <a:avLst/>
          </a:prstGeom>
          <a:noFill/>
        </p:spPr>
      </p:pic>
      <p:pic>
        <p:nvPicPr>
          <p:cNvPr id="38914" name="Picture 2" descr="C:\Users\USER\Desktop\фото авг\IMG_20200826_19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99539">
            <a:off x="4714876" y="2571744"/>
            <a:ext cx="3885079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5852" y="500042"/>
            <a:ext cx="70009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 smtClean="0"/>
              <a:t>Игровизор</a:t>
            </a:r>
            <a:endParaRPr lang="ru-RU" sz="4000" dirty="0" smtClean="0"/>
          </a:p>
          <a:p>
            <a:pPr algn="ctr"/>
            <a:endParaRPr lang="ru-RU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9700" name="rectole0000000007"/>
          <p:cNvGraphicFramePr>
            <a:graphicFrameLocks noChangeAspect="1"/>
          </p:cNvGraphicFramePr>
          <p:nvPr/>
        </p:nvGraphicFramePr>
        <p:xfrm>
          <a:off x="1643042" y="2000240"/>
          <a:ext cx="5410200" cy="363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Картинка" r:id="rId4" imgW="13980952" imgH="9438095" progId="StaticMetafile">
                  <p:embed/>
                </p:oleObj>
              </mc:Choice>
              <mc:Fallback>
                <p:oleObj name="Картинка" r:id="rId4" imgW="13980952" imgH="9438095" progId="StaticMetafile">
                  <p:embed/>
                  <p:pic>
                    <p:nvPicPr>
                      <p:cNvPr id="0" name="rectole00000000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042" y="2000240"/>
                        <a:ext cx="5410200" cy="363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фото авг\IMG_20200826_191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1150">
            <a:off x="642910" y="428605"/>
            <a:ext cx="4050535" cy="3643337"/>
          </a:xfrm>
          <a:prstGeom prst="rect">
            <a:avLst/>
          </a:prstGeom>
          <a:noFill/>
        </p:spPr>
      </p:pic>
      <p:pic>
        <p:nvPicPr>
          <p:cNvPr id="3" name="Picture 2" descr="C:\Users\USER\Desktop\фото авг\IMG_20200826_19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53366">
            <a:off x="4665477" y="2214554"/>
            <a:ext cx="4135959" cy="40719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то авг\IMG_20200826_19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142984"/>
            <a:ext cx="5791175" cy="6114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642910" y="1320812"/>
            <a:ext cx="7817522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Развивающие пособия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В.В. </a:t>
            </a:r>
            <a:r>
              <a:rPr kumimoji="0" lang="ru-RU" sz="4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Воскобовича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как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универсальная игровая среда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для решения педагогом любых образовательных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2976" y="357166"/>
            <a:ext cx="6286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Коврограф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Ларчик»	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" descr="C:\Users\USER\Desktop\фото авг\IMG_20200813_092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6472">
            <a:off x="500034" y="1357298"/>
            <a:ext cx="3375446" cy="4500594"/>
          </a:xfrm>
          <a:prstGeom prst="rect">
            <a:avLst/>
          </a:prstGeom>
          <a:noFill/>
        </p:spPr>
      </p:pic>
      <p:pic>
        <p:nvPicPr>
          <p:cNvPr id="4" name="Picture 2" descr="C:\Users\USER\Desktop\фото авг\IMG_20200813_092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47724">
            <a:off x="5072066" y="1357298"/>
            <a:ext cx="3007864" cy="4500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USER\Desktop\фото авг\IMG_20200813_0925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79772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фото авг\IMG_20200821_162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500042"/>
            <a:ext cx="5429288" cy="6238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SER\Desktop\фото авг\IMG_20200821_1625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85747"/>
            <a:ext cx="4857784" cy="6477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фото авг\IMG_20200821_162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95204"/>
            <a:ext cx="5000660" cy="6667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фото авг\IMG_20200821_161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3" y="285729"/>
            <a:ext cx="4857784" cy="6477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538" y="714357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Кораблик «Брызг-Брызг»</a:t>
            </a:r>
            <a:endParaRPr lang="ru-RU" sz="3200" dirty="0" smtClean="0"/>
          </a:p>
        </p:txBody>
      </p:sp>
      <p:pic>
        <p:nvPicPr>
          <p:cNvPr id="4" name="Picture 2" descr="C:\Users\USER\Desktop\фото авг\IMG_20200815_22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9814">
            <a:off x="1705734" y="1523832"/>
            <a:ext cx="3378362" cy="4797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фото авг\IMG_20200815_220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57166"/>
            <a:ext cx="5253948" cy="6229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785794"/>
            <a:ext cx="67151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«Чудо - крестики» </a:t>
            </a:r>
            <a:endParaRPr lang="ru-RU" sz="4400" b="1" dirty="0"/>
          </a:p>
        </p:txBody>
      </p:sp>
      <p:pic>
        <p:nvPicPr>
          <p:cNvPr id="51202" name="Picture 2" descr="C:\Users\USER\Desktop\фото авг\IMG_20200826_190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1643050"/>
            <a:ext cx="3714776" cy="48797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642918"/>
            <a:ext cx="5572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«Математические корзинки-5»</a:t>
            </a:r>
            <a:endParaRPr lang="ru-RU" sz="2800" dirty="0" smtClean="0"/>
          </a:p>
        </p:txBody>
      </p:sp>
      <p:pic>
        <p:nvPicPr>
          <p:cNvPr id="52226" name="Picture 2" descr="C:\Users\USER\Desktop\фото авг\IMG_20200826_1906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428736"/>
            <a:ext cx="5000628" cy="4598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3"/>
            <a:ext cx="828680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         </a:t>
            </a:r>
            <a:r>
              <a:rPr lang="ru-RU" sz="2800" b="1" dirty="0" smtClean="0"/>
              <a:t>Возможности</a:t>
            </a:r>
          </a:p>
          <a:p>
            <a:pPr algn="ctr"/>
            <a:r>
              <a:rPr lang="ru-RU" sz="2800" b="1" dirty="0" smtClean="0"/>
              <a:t>игровых материалов </a:t>
            </a:r>
            <a:r>
              <a:rPr lang="ru-RU" sz="2800" b="1" dirty="0" err="1" smtClean="0"/>
              <a:t>В.В.Воскобовича</a:t>
            </a:r>
            <a:r>
              <a:rPr lang="ru-RU" sz="2800" b="1" dirty="0" smtClean="0"/>
              <a:t>:</a:t>
            </a:r>
          </a:p>
          <a:p>
            <a:pPr algn="ctr"/>
            <a:endParaRPr lang="ru-RU" sz="2800" b="1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Развитие у ребенка познавательного интереса и исследовательской </a:t>
            </a:r>
            <a:r>
              <a:rPr lang="ru-RU" sz="2800" dirty="0" smtClean="0"/>
              <a:t>деятельности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 Развитие наблюдательности, воображения, памяти, внимания, мышления и </a:t>
            </a:r>
            <a:r>
              <a:rPr lang="ru-RU" sz="2800" dirty="0" smtClean="0"/>
              <a:t>творчества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Гармоничное развитие у детей эмоционально-образного и логического </a:t>
            </a:r>
            <a:r>
              <a:rPr lang="ru-RU" sz="2800" dirty="0" smtClean="0"/>
              <a:t>начал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Формирование базисных представлений об окружающем мире, математических понятиях, звукобуквенных </a:t>
            </a:r>
            <a:r>
              <a:rPr lang="ru-RU" sz="2800" dirty="0" smtClean="0"/>
              <a:t>явлениях</a:t>
            </a:r>
            <a:endParaRPr lang="ru-RU" sz="2800" dirty="0" smtClean="0"/>
          </a:p>
          <a:p>
            <a:pPr lvl="0">
              <a:buFont typeface="Arial" pitchFamily="34" charset="0"/>
              <a:buChar char="•"/>
            </a:pPr>
            <a:r>
              <a:rPr lang="ru-RU" sz="2800" dirty="0" smtClean="0"/>
              <a:t>Развитие мелкой </a:t>
            </a:r>
            <a:r>
              <a:rPr lang="ru-RU" sz="2800" dirty="0" smtClean="0"/>
              <a:t>моторики</a:t>
            </a:r>
            <a:endParaRPr lang="ru-RU" sz="2800" dirty="0" smtClean="0"/>
          </a:p>
          <a:p>
            <a:r>
              <a:rPr lang="ru-RU" sz="2800" dirty="0" smtClean="0"/>
              <a:t> 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42984"/>
            <a:ext cx="79928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Дети любят игры </a:t>
            </a:r>
            <a:r>
              <a:rPr lang="ru-RU" sz="2800" dirty="0" smtClean="0"/>
              <a:t>В.В. </a:t>
            </a:r>
            <a:r>
              <a:rPr lang="ru-RU" sz="2800" dirty="0" err="1" smtClean="0"/>
              <a:t>Воскобовича</a:t>
            </a:r>
            <a:r>
              <a:rPr lang="ru-RU" sz="2800" dirty="0" smtClean="0"/>
              <a:t>, </a:t>
            </a:r>
          </a:p>
          <a:p>
            <a:pPr algn="ctr"/>
            <a:r>
              <a:rPr lang="ru-RU" sz="2800" dirty="0" smtClean="0"/>
              <a:t> занятия с их использованием </a:t>
            </a:r>
          </a:p>
          <a:p>
            <a:pPr algn="ctr"/>
            <a:r>
              <a:rPr lang="ru-RU" sz="2800" dirty="0" smtClean="0"/>
              <a:t>проходят легко и </a:t>
            </a:r>
            <a:r>
              <a:rPr lang="ru-RU" sz="2800" dirty="0" smtClean="0"/>
              <a:t>увлекательно,</a:t>
            </a:r>
            <a:endParaRPr lang="ru-RU" sz="2800" dirty="0" smtClean="0"/>
          </a:p>
          <a:p>
            <a:pPr algn="ctr"/>
            <a:r>
              <a:rPr lang="ru-RU" sz="2800" dirty="0" smtClean="0"/>
              <a:t> </a:t>
            </a:r>
            <a:r>
              <a:rPr lang="ru-RU" sz="2800" dirty="0" smtClean="0"/>
              <a:t>деткам интересно</a:t>
            </a:r>
            <a:r>
              <a:rPr lang="ru-RU" sz="2800" dirty="0" smtClean="0"/>
              <a:t>, </a:t>
            </a:r>
          </a:p>
          <a:p>
            <a:pPr algn="ctr"/>
            <a:r>
              <a:rPr lang="ru-RU" sz="2800" dirty="0" smtClean="0"/>
              <a:t> а также они с удовольствием берут  игры </a:t>
            </a:r>
            <a:r>
              <a:rPr lang="ru-RU" sz="2800" dirty="0" smtClean="0"/>
              <a:t>во время свободной игры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1928802"/>
            <a:ext cx="7261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Спасибо за внимание!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1000108"/>
            <a:ext cx="62731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 smtClean="0"/>
              <a:t>Игры </a:t>
            </a:r>
            <a:r>
              <a:rPr lang="ru-RU" sz="3600" dirty="0" err="1" smtClean="0"/>
              <a:t>Воскобовича</a:t>
            </a:r>
            <a:r>
              <a:rPr lang="ru-RU" sz="3600" dirty="0" smtClean="0"/>
              <a:t>,</a:t>
            </a:r>
          </a:p>
          <a:p>
            <a:pPr algn="ctr"/>
            <a:r>
              <a:rPr lang="ru-RU" sz="3600" dirty="0" smtClean="0"/>
              <a:t>которые я использую в работе:</a:t>
            </a:r>
            <a:endParaRPr lang="ru-RU" sz="3600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rectole0000000000"/>
          <p:cNvGraphicFramePr>
            <a:graphicFrameLocks noChangeAspect="1"/>
          </p:cNvGraphicFramePr>
          <p:nvPr/>
        </p:nvGraphicFramePr>
        <p:xfrm>
          <a:off x="2214546" y="2714620"/>
          <a:ext cx="3643306" cy="357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Картинка" r:id="rId4" imgW="9971429" imgH="8409524" progId="StaticMetafile">
                  <p:embed/>
                </p:oleObj>
              </mc:Choice>
              <mc:Fallback>
                <p:oleObj name="Картинка" r:id="rId4" imgW="9971429" imgH="8409524" progId="StaticMetafile">
                  <p:embed/>
                  <p:pic>
                    <p:nvPicPr>
                      <p:cNvPr id="0" name="rectole00000000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46" y="2714620"/>
                        <a:ext cx="3643306" cy="3571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2909" y="357166"/>
            <a:ext cx="7929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/>
              <a:t>геоконт</a:t>
            </a:r>
            <a:r>
              <a:rPr lang="ru-RU" sz="3200" b="1" dirty="0" smtClean="0"/>
              <a:t> </a:t>
            </a:r>
            <a:endParaRPr lang="ru-RU" sz="3200" dirty="0" smtClean="0"/>
          </a:p>
        </p:txBody>
      </p:sp>
      <p:pic>
        <p:nvPicPr>
          <p:cNvPr id="4" name="Picture 1" descr="C:\Users\USER\Desktop\фото авг\IMG_20200815_22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1428736"/>
            <a:ext cx="4000528" cy="45430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USER\Desktop\фото авг\IMG_20200826_190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285728"/>
            <a:ext cx="5468335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C:\Users\USER\Desktop\фото авг\IMG_20200826_1908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0794">
            <a:off x="571472" y="785794"/>
            <a:ext cx="4102736" cy="3571900"/>
          </a:xfrm>
          <a:prstGeom prst="rect">
            <a:avLst/>
          </a:prstGeom>
          <a:noFill/>
        </p:spPr>
      </p:pic>
      <p:pic>
        <p:nvPicPr>
          <p:cNvPr id="3" name="Picture 2" descr="C:\Users\USER\Desktop\фото авг\IMG_20200826_190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3614">
            <a:off x="4639209" y="2148651"/>
            <a:ext cx="3948237" cy="4255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2977" y="500042"/>
            <a:ext cx="628654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квадрат </a:t>
            </a:r>
            <a:r>
              <a:rPr lang="ru-RU" sz="4000" b="1" dirty="0" err="1"/>
              <a:t>В</a:t>
            </a:r>
            <a:r>
              <a:rPr lang="ru-RU" sz="4000" b="1" dirty="0" err="1" smtClean="0"/>
              <a:t>оскобовича</a:t>
            </a:r>
            <a:endParaRPr lang="ru-RU" sz="3600" dirty="0" smtClean="0"/>
          </a:p>
          <a:p>
            <a:pPr algn="ctr"/>
            <a:endParaRPr lang="ru-RU" dirty="0"/>
          </a:p>
        </p:txBody>
      </p:sp>
      <p:pic>
        <p:nvPicPr>
          <p:cNvPr id="9" name="Picture 2" descr="C:\Users\USER\Desktop\фото авг\IMG_20200813_0908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321694"/>
            <a:ext cx="4572032" cy="500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571480"/>
            <a:ext cx="792961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      Этот волшебный квадрат можно превратить по желанию во что угодно - в домик, в лодочку или в конфету. Все, что хочет сделать сообразительный малыш: летучую мышь, конверт, семафор, мышку, ежика, звездочку, башмачок, лодку, рыбку, самолет, птичку, подъемный кран, черепаху… Это неполный перечень только тех "превращений" Квадрата </a:t>
            </a:r>
            <a:r>
              <a:rPr lang="ru-RU" sz="2800" dirty="0" err="1" smtClean="0"/>
              <a:t>Воскобовича</a:t>
            </a:r>
            <a:r>
              <a:rPr lang="ru-RU" sz="2800" dirty="0" smtClean="0"/>
              <a:t>, которые есть в инструкции. А ведь можно и самим что-то придумать!</a:t>
            </a:r>
            <a:endParaRPr lang="ru-RU" sz="2800" dirty="0"/>
          </a:p>
        </p:txBody>
      </p:sp>
      <p:pic>
        <p:nvPicPr>
          <p:cNvPr id="4" name="Picture 1" descr="C:\Users\USER\Desktop\фото авг\IMG_20200813_0913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4572008"/>
            <a:ext cx="3571900" cy="1982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385</TotalTime>
  <Words>1507</Words>
  <Application>Microsoft Office PowerPoint</Application>
  <PresentationFormat>Экран (4:3)</PresentationFormat>
  <Paragraphs>107</Paragraphs>
  <Slides>31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Метро</vt:lpstr>
      <vt:lpstr>Картинка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Image&amp;Matros ®</cp:lastModifiedBy>
  <cp:revision>6</cp:revision>
  <dcterms:created xsi:type="dcterms:W3CDTF">2020-08-26T00:38:39Z</dcterms:created>
  <dcterms:modified xsi:type="dcterms:W3CDTF">2020-08-27T01:44:37Z</dcterms:modified>
</cp:coreProperties>
</file>